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85" d="100"/>
          <a:sy n="85" d="100"/>
        </p:scale>
        <p:origin x="57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1236" y="1586008"/>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1179739" y="3805532"/>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376" b="-3846"/>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4832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Only 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 </a:t>
            </a:r>
            <a:r>
              <a:rPr lang="zh-CN" altLang="en-US" sz="1400" dirty="0">
                <a:latin typeface="Times New Roman" panose="02020603050405020304" pitchFamily="18" charset="0"/>
                <a:cs typeface="Times New Roman" panose="02020603050405020304" pitchFamily="18" charset="0"/>
              </a:rPr>
              <a:t>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All t</a:t>
            </a:r>
            <a:r>
              <a:rPr lang="zh-CN" altLang="en-US" sz="1400" dirty="0">
                <a:latin typeface="Times New Roman" panose="02020603050405020304" pitchFamily="18" charset="0"/>
                <a:cs typeface="Times New Roman" panose="02020603050405020304" pitchFamily="18" charset="0"/>
              </a:rPr>
              <a:t>ask</a:t>
            </a:r>
            <a:r>
              <a:rPr lang="en-US" altLang="zh-CN" sz="1400" dirty="0">
                <a:latin typeface="Times New Roman" panose="02020603050405020304" pitchFamily="18" charset="0"/>
                <a:cs typeface="Times New Roman" panose="02020603050405020304" pitchFamily="18" charset="0"/>
              </a:rPr>
              <a:t>s jointly</a:t>
            </a:r>
            <a:r>
              <a:rPr lang="zh-CN" altLang="en-US" sz="1400" dirty="0">
                <a:latin typeface="Times New Roman" panose="02020603050405020304" pitchFamily="18" charset="0"/>
                <a:cs typeface="Times New Roman" panose="02020603050405020304" pitchFamily="18" charset="0"/>
              </a:rPr>
              <a:t>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a:t>
            </a:r>
            <a:r>
              <a:rPr lang="zh-CN" altLang="en-US" sz="1400" dirty="0">
                <a:latin typeface="Times New Roman" panose="02020603050405020304" pitchFamily="18" charset="0"/>
                <a:cs typeface="Times New Roman" panose="02020603050405020304" pitchFamily="18" charset="0"/>
              </a:rPr>
              <a:t> 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adversarial model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Deceptive and task-unified prompts 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2" y="-56645"/>
            <a:ext cx="440974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 altLang="zh-CN" sz="1200" b="1" dirty="0">
                <a:solidFill>
                  <a:srgbClr val="111133"/>
                </a:solidFill>
                <a:latin typeface="Times New Roman" panose="02020603050405020304" pitchFamily="18" charset="0"/>
                <a:cs typeface="Times New Roman" panose="02020603050405020304" pitchFamily="18" charset="0"/>
              </a:rPr>
              <a:t>Prompt-driven </a:t>
            </a:r>
            <a:r>
              <a:rPr lang="en-US" altLang="zh-CN" sz="1200" b="1" dirty="0">
                <a:solidFill>
                  <a:srgbClr val="111133"/>
                </a:solidFill>
                <a:latin typeface="Times New Roman" panose="02020603050405020304" pitchFamily="18" charset="0"/>
                <a:cs typeface="Times New Roman" panose="02020603050405020304" pitchFamily="18" charset="0"/>
              </a:rPr>
              <a:t>t</a:t>
            </a:r>
            <a:r>
              <a:rPr lang="en" altLang="zh-CN" sz="1200" b="1" dirty="0">
                <a:solidFill>
                  <a:srgbClr val="111133"/>
                </a:solidFill>
                <a:latin typeface="Times New Roman" panose="02020603050405020304" pitchFamily="18" charset="0"/>
                <a:cs typeface="Times New Roman" panose="02020603050405020304" pitchFamily="18" charset="0"/>
              </a:rPr>
              <a:t>ext </a:t>
            </a:r>
            <a:r>
              <a:rPr lang="en-US" altLang="zh-CN" sz="1200" b="1" dirty="0">
                <a:solidFill>
                  <a:srgbClr val="111133"/>
                </a:solidFill>
                <a:latin typeface="Times New Roman" panose="02020603050405020304" pitchFamily="18" charset="0"/>
                <a:cs typeface="Times New Roman" panose="02020603050405020304" pitchFamily="18" charset="0"/>
              </a:rPr>
              <a:t>a</a:t>
            </a:r>
            <a:r>
              <a:rPr lang="en" altLang="zh-CN" sz="1200" b="1" dirty="0">
                <a:solidFill>
                  <a:srgbClr val="111133"/>
                </a:solidFill>
                <a:latin typeface="Times New Roman" panose="02020603050405020304" pitchFamily="18" charset="0"/>
                <a:cs typeface="Times New Roman" panose="02020603050405020304" pitchFamily="18" charset="0"/>
              </a:rPr>
              <a:t>ttribute </a:t>
            </a:r>
            <a:r>
              <a:rPr lang="en-US" altLang="zh-CN" sz="1200" b="1" dirty="0">
                <a:solidFill>
                  <a:srgbClr val="111133"/>
                </a:solidFill>
                <a:latin typeface="Times New Roman" panose="02020603050405020304" pitchFamily="18" charset="0"/>
                <a:cs typeface="Times New Roman" panose="02020603050405020304" pitchFamily="18" charset="0"/>
              </a:rPr>
              <a:t>g</a:t>
            </a:r>
            <a:r>
              <a:rPr lang="en" altLang="zh-CN" sz="1200" b="1" dirty="0">
                <a:solidFill>
                  <a:srgbClr val="111133"/>
                </a:solidFill>
                <a:latin typeface="Times New Roman" panose="02020603050405020304" pitchFamily="18" charset="0"/>
                <a:cs typeface="Times New Roman" panose="02020603050405020304" pitchFamily="18" charset="0"/>
              </a:rPr>
              <a:t>raph ownership verification</a:t>
            </a:r>
            <a:endParaRPr lang="en-US" altLang="zh-CN" sz="12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801181" y="866575"/>
            <a:ext cx="9669596" cy="1323439"/>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RQ1: </a:t>
            </a:r>
            <a:r>
              <a:rPr lang="zh-CN" altLang="en-US" sz="1600" dirty="0">
                <a:latin typeface="Times New Roman" panose="02020603050405020304" pitchFamily="18" charset="0"/>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RQ2: How robust is our scheme under various attack methods?</a:t>
            </a:r>
          </a:p>
          <a:p>
            <a:r>
              <a:rPr lang="en-US" altLang="zh-CN" sz="1600" dirty="0">
                <a:latin typeface="Times New Roman" panose="02020603050405020304" pitchFamily="18" charset="0"/>
                <a:cs typeface="Times New Roman" panose="02020603050405020304" pitchFamily="18" charset="0"/>
              </a:rPr>
              <a:t>RQ3: What is the comprehensive superiority of our scheme achieve compared to other methods on hybrid graph?</a:t>
            </a:r>
          </a:p>
          <a:p>
            <a:r>
              <a:rPr lang="en-US" altLang="zh-CN" sz="1600" dirty="0">
                <a:latin typeface="Times New Roman" panose="02020603050405020304" pitchFamily="18" charset="0"/>
                <a:cs typeface="Times New Roman" panose="02020603050405020304" pitchFamily="18" charset="0"/>
              </a:rPr>
              <a:t>RQ4: Whether our scheme is transferable across various popular GNN architectures?</a:t>
            </a:r>
          </a:p>
          <a:p>
            <a:r>
              <a:rPr lang="en-US" altLang="zh-CN" sz="1600" dirty="0">
                <a:latin typeface="Times New Roman" panose="02020603050405020304" pitchFamily="18" charset="0"/>
                <a:cs typeface="Times New Roman" panose="02020603050405020304" pitchFamily="18" charset="0"/>
              </a:rPr>
              <a:t>RQ5: What is the role each module plays in enhancing the v</a:t>
            </a:r>
            <a:r>
              <a:rPr lang="zh-CN" altLang="en-US" sz="1600" dirty="0">
                <a:latin typeface="Times New Roman" panose="02020603050405020304" pitchFamily="18" charset="0"/>
                <a:cs typeface="Times New Roman" panose="02020603050405020304" pitchFamily="18" charset="0"/>
              </a:rPr>
              <a:t>erification</a:t>
            </a:r>
            <a:r>
              <a:rPr lang="en-US" altLang="zh-CN" sz="1600" dirty="0">
                <a:latin typeface="Times New Roman" panose="02020603050405020304" pitchFamily="18" charset="0"/>
                <a:cs typeface="Times New Roman" panose="02020603050405020304" pitchFamily="18" charset="0"/>
              </a:rPr>
              <a:t> performance</a:t>
            </a:r>
          </a:p>
        </p:txBody>
      </p:sp>
    </p:spTree>
    <p:extLst>
      <p:ext uri="{BB962C8B-B14F-4D97-AF65-F5344CB8AC3E}">
        <p14:creationId xmlns:p14="http://schemas.microsoft.com/office/powerpoint/2010/main" val="198833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3085</TotalTime>
  <Words>4285</Words>
  <Application>Microsoft Office PowerPoint</Application>
  <PresentationFormat>宽屏</PresentationFormat>
  <Paragraphs>453</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1346</cp:revision>
  <dcterms:created xsi:type="dcterms:W3CDTF">2025-08-14T07:06:40Z</dcterms:created>
  <dcterms:modified xsi:type="dcterms:W3CDTF">2025-11-20T04:42:04Z</dcterms:modified>
</cp:coreProperties>
</file>